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447800"/>
            <a:ext cx="6619244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4777380"/>
            <a:ext cx="6619244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FFCC-D558-4DD2-AF00-122B905652A9}" type="datetimeFigureOut">
              <a:rPr lang="zh-CN" alt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2021/6/22</a:t>
            </a:fld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95D7-0E10-4334-A13C-05F519F00144}" type="slidenum">
              <a:rPr lang="zh-CN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983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4800587"/>
            <a:ext cx="6619243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685800"/>
            <a:ext cx="6619244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5367325"/>
            <a:ext cx="6619242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FFCC-D558-4DD2-AF00-122B905652A9}" type="datetimeFigureOut">
              <a:rPr lang="zh-CN" alt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2021/6/22</a:t>
            </a:fld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95D7-0E10-4334-A13C-05F519F00144}" type="slidenum">
              <a:rPr lang="zh-CN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15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447800"/>
            <a:ext cx="6619244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6619244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FFCC-D558-4DD2-AF00-122B905652A9}" type="datetimeFigureOut">
              <a:rPr lang="zh-CN" alt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2021/6/22</a:t>
            </a:fld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95D7-0E10-4334-A13C-05F519F00144}" type="slidenum">
              <a:rPr lang="zh-CN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611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447800"/>
            <a:ext cx="5999486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7800" y="3771174"/>
            <a:ext cx="5459737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4350657"/>
            <a:ext cx="6619244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FFCC-D558-4DD2-AF00-122B905652A9}" type="datetimeFigureOut">
              <a:rPr lang="zh-CN" alt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2021/6/22</a:t>
            </a:fld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95D7-0E10-4334-A13C-05F519F00144}" type="slidenum">
              <a:rPr lang="zh-CN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3721" y="971253"/>
            <a:ext cx="60143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457200"/>
            <a:r>
              <a:rPr lang="en-US" dirty="0">
                <a:solidFill>
                  <a:srgbClr val="1E5155">
                    <a:lumMod val="40000"/>
                    <a:lumOff val="60000"/>
                  </a:srgb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7868" y="2613787"/>
            <a:ext cx="60143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457200"/>
            <a:r>
              <a:rPr lang="en-US" dirty="0">
                <a:solidFill>
                  <a:srgbClr val="1E5155">
                    <a:lumMod val="40000"/>
                    <a:lumOff val="60000"/>
                  </a:srgbClr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3956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3124201"/>
            <a:ext cx="6619245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FFCC-D558-4DD2-AF00-122B905652A9}" type="datetimeFigureOut">
              <a:rPr lang="zh-CN" alt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2021/6/22</a:t>
            </a:fld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95D7-0E10-4334-A13C-05F519F00144}" type="slidenum">
              <a:rPr lang="zh-CN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158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98120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66700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981200"/>
            <a:ext cx="220218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66700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981200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66700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FFCC-D558-4DD2-AF00-122B905652A9}" type="datetimeFigureOut">
              <a:rPr lang="zh-CN" alt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2021/6/22</a:t>
            </a:fld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95D7-0E10-4334-A13C-05F519F00144}" type="slidenum">
              <a:rPr lang="zh-CN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314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4250949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2209800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4827212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4250949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2209800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4827211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4250949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2209800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4827209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FFCC-D558-4DD2-AF00-122B905652A9}" type="datetimeFigureOut">
              <a:rPr lang="zh-CN" alt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2021/6/22</a:t>
            </a:fld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95D7-0E10-4334-A13C-05F519F00144}" type="slidenum">
              <a:rPr lang="zh-CN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932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FFCC-D558-4DD2-AF00-122B905652A9}" type="datetimeFigureOut">
              <a:rPr lang="zh-CN" alt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2021/6/22</a:t>
            </a:fld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95D7-0E10-4334-A13C-05F519F00144}" type="slidenum">
              <a:rPr lang="zh-CN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39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430213"/>
            <a:ext cx="1314451" cy="5826125"/>
          </a:xfrm>
        </p:spPr>
        <p:txBody>
          <a:bodyPr vert="eaVert" anchor="b" anchorCtr="0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887414"/>
            <a:ext cx="5567362" cy="536892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FFCC-D558-4DD2-AF00-122B905652A9}" type="datetimeFigureOut">
              <a:rPr lang="zh-CN" alt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2021/6/22</a:t>
            </a:fld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95D7-0E10-4334-A13C-05F519F00144}" type="slidenum">
              <a:rPr lang="zh-CN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89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FFCC-D558-4DD2-AF00-122B905652A9}" type="datetimeFigureOut">
              <a:rPr lang="zh-CN" alt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2021/6/22</a:t>
            </a:fld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95D7-0E10-4334-A13C-05F519F00144}" type="slidenum">
              <a:rPr lang="zh-CN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99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861734"/>
            <a:ext cx="6619243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FFCC-D558-4DD2-AF00-122B905652A9}" type="datetimeFigureOut">
              <a:rPr lang="zh-CN" alt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2021/6/22</a:t>
            </a:fld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95D7-0E10-4334-A13C-05F519F00144}" type="slidenum">
              <a:rPr lang="zh-CN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93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2060576"/>
            <a:ext cx="3297254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2056092"/>
            <a:ext cx="3297256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FFCC-D558-4DD2-AF00-122B905652A9}" type="datetimeFigureOut">
              <a:rPr lang="zh-CN" alt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2021/6/22</a:t>
            </a:fld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95D7-0E10-4334-A13C-05F519F00144}" type="slidenum">
              <a:rPr lang="zh-CN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353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2514600"/>
            <a:ext cx="329725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2514600"/>
            <a:ext cx="329725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FFCC-D558-4DD2-AF00-122B905652A9}" type="datetimeFigureOut">
              <a:rPr lang="zh-CN" alt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2021/6/22</a:t>
            </a:fld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95D7-0E10-4334-A13C-05F519F00144}" type="slidenum">
              <a:rPr lang="zh-CN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24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FFCC-D558-4DD2-AF00-122B905652A9}" type="datetimeFigureOut">
              <a:rPr lang="zh-CN" alt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2021/6/22</a:t>
            </a:fld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95D7-0E10-4334-A13C-05F519F00144}" type="slidenum">
              <a:rPr lang="zh-CN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67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FFCC-D558-4DD2-AF00-122B905652A9}" type="datetimeFigureOut">
              <a:rPr lang="zh-CN" alt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2021/6/22</a:t>
            </a:fld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95D7-0E10-4334-A13C-05F519F00144}" type="slidenum">
              <a:rPr lang="zh-CN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182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1447800"/>
            <a:ext cx="2550798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447800"/>
            <a:ext cx="3896998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3129281"/>
            <a:ext cx="2550797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FFCC-D558-4DD2-AF00-122B905652A9}" type="datetimeFigureOut">
              <a:rPr lang="zh-CN" alt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2021/6/22</a:t>
            </a:fld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95D7-0E10-4334-A13C-05F519F00144}" type="slidenum">
              <a:rPr lang="zh-CN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86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854192"/>
            <a:ext cx="3819680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1143000"/>
            <a:ext cx="24003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3813734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FFCC-D558-4DD2-AF00-122B905652A9}" type="datetimeFigureOut">
              <a:rPr lang="zh-CN" alt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2021/6/22</a:t>
            </a:fld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95D7-0E10-4334-A13C-05F519F00144}" type="slidenum">
              <a:rPr lang="zh-CN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72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6"/>
            <a:ext cx="302775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8"/>
            <a:ext cx="1141809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676400"/>
            <a:ext cx="211455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0"/>
            <a:ext cx="1202540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096000"/>
            <a:ext cx="745301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452718"/>
            <a:ext cx="7053542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2052919"/>
            <a:ext cx="6709906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2905" y="1828801"/>
            <a:ext cx="990599" cy="2285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fld id="{5A58FFCC-D558-4DD2-AF00-122B905652A9}" type="datetimeFigureOut">
              <a:rPr lang="zh-CN" alt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 defTabSz="457200"/>
              <a:t>2021/6/22</a:t>
            </a:fld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1206" y="3263398"/>
            <a:ext cx="3859795" cy="228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endParaRPr lang="zh-CN" alt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95730"/>
            <a:ext cx="62864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57B95D7-0E10-4334-A13C-05F519F00144}" type="slidenum">
              <a:rPr lang="zh-CN" alt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zh-CN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9202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4DA8955-0426-46A4-869D-0883E166AC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5400" dirty="0"/>
              <a:t>程序语言课程设计</a:t>
            </a:r>
            <a:r>
              <a:rPr lang="en-US" altLang="zh-CN" sz="5400" dirty="0"/>
              <a:t/>
            </a:r>
            <a:br>
              <a:rPr lang="en-US" altLang="zh-CN" sz="5400" dirty="0"/>
            </a:br>
            <a:r>
              <a:rPr lang="zh-CN" altLang="en-US" sz="5400" dirty="0"/>
              <a:t>附加题</a:t>
            </a:r>
            <a:r>
              <a:rPr lang="en-US" altLang="zh-CN" sz="5400" dirty="0" smtClean="0"/>
              <a:t>(</a:t>
            </a:r>
            <a:r>
              <a:rPr lang="zh-CN" altLang="en-US" sz="5400" dirty="0" smtClean="0"/>
              <a:t>蓝桥杯</a:t>
            </a:r>
            <a:r>
              <a:rPr lang="en-US" altLang="zh-CN" sz="5400" dirty="0" smtClean="0"/>
              <a:t>)</a:t>
            </a:r>
            <a:endParaRPr lang="zh-CN" altLang="en-US" sz="5400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8D6D75FE-3A9B-4D12-8AD4-779AA0E718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理学院 信科教研室 林彬</a:t>
            </a:r>
            <a:endParaRPr lang="en-US" altLang="zh-CN" dirty="0"/>
          </a:p>
          <a:p>
            <a:r>
              <a:rPr lang="en-US" altLang="zh-CN" dirty="0" smtClean="0"/>
              <a:t>2021</a:t>
            </a:r>
            <a:r>
              <a:rPr lang="zh-CN" altLang="en-US" dirty="0" smtClean="0"/>
              <a:t>年</a:t>
            </a:r>
            <a:r>
              <a:rPr lang="en-US" altLang="zh-CN" dirty="0"/>
              <a:t>6</a:t>
            </a:r>
            <a:r>
              <a:rPr lang="zh-CN" altLang="en-US" dirty="0"/>
              <a:t>月</a:t>
            </a:r>
          </a:p>
        </p:txBody>
      </p:sp>
    </p:spTree>
    <p:extLst>
      <p:ext uri="{BB962C8B-B14F-4D97-AF65-F5344CB8AC3E}">
        <p14:creationId xmlns:p14="http://schemas.microsoft.com/office/powerpoint/2010/main" val="1720075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b="1" dirty="0" smtClean="0"/>
              <a:t/>
            </a:r>
            <a:br>
              <a:rPr lang="en-US" altLang="zh-CN" sz="2800" b="1" dirty="0" smtClean="0"/>
            </a:br>
            <a:r>
              <a:rPr lang="zh-CN" altLang="zh-CN" sz="2800" b="1" dirty="0" smtClean="0"/>
              <a:t>图片</a:t>
            </a:r>
            <a:r>
              <a:rPr lang="zh-CN" altLang="zh-CN" sz="2800" b="1" dirty="0"/>
              <a:t>上的数据如下所示</a:t>
            </a:r>
            <a:r>
              <a:rPr lang="en-US" altLang="zh-CN" sz="2800" b="1" dirty="0"/>
              <a:t>(</a:t>
            </a:r>
            <a:r>
              <a:rPr lang="zh-CN" altLang="zh-CN" sz="2800" b="1" dirty="0"/>
              <a:t>可复制供输入使用</a:t>
            </a:r>
            <a:r>
              <a:rPr lang="en-US" altLang="zh-CN" sz="2800" b="1" dirty="0"/>
              <a:t>)</a:t>
            </a:r>
            <a:r>
              <a:rPr lang="zh-CN" altLang="zh-CN" sz="2800" b="1" dirty="0"/>
              <a:t>：</a:t>
            </a:r>
            <a:r>
              <a:rPr lang="zh-CN" altLang="zh-CN" sz="4400" dirty="0"/>
              <a:t/>
            </a:r>
            <a:br>
              <a:rPr lang="zh-CN" altLang="zh-CN" sz="4400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CN" dirty="0"/>
              <a:t>7</a:t>
            </a:r>
            <a:endParaRPr lang="zh-CN" altLang="zh-CN" dirty="0"/>
          </a:p>
          <a:p>
            <a:r>
              <a:rPr lang="en-US" altLang="zh-CN" dirty="0"/>
              <a:t>5 8</a:t>
            </a:r>
            <a:endParaRPr lang="zh-CN" altLang="zh-CN" dirty="0"/>
          </a:p>
          <a:p>
            <a:r>
              <a:rPr lang="en-US" altLang="zh-CN" dirty="0"/>
              <a:t>7 8 8</a:t>
            </a:r>
            <a:endParaRPr lang="zh-CN" altLang="zh-CN" dirty="0"/>
          </a:p>
          <a:p>
            <a:r>
              <a:rPr lang="en-US" altLang="zh-CN" dirty="0"/>
              <a:t>9 2 7 2</a:t>
            </a:r>
            <a:endParaRPr lang="zh-CN" altLang="zh-CN" dirty="0"/>
          </a:p>
          <a:p>
            <a:r>
              <a:rPr lang="en-US" altLang="zh-CN" dirty="0"/>
              <a:t>8 1 4 9 1</a:t>
            </a:r>
            <a:endParaRPr lang="zh-CN" altLang="zh-CN" dirty="0"/>
          </a:p>
          <a:p>
            <a:r>
              <a:rPr lang="en-US" altLang="zh-CN" dirty="0"/>
              <a:t>8 1 8 8 4 1</a:t>
            </a:r>
            <a:endParaRPr lang="zh-CN" altLang="zh-CN" dirty="0"/>
          </a:p>
          <a:p>
            <a:r>
              <a:rPr lang="en-US" altLang="zh-CN" dirty="0"/>
              <a:t>7 9 6 1 4 5 4</a:t>
            </a:r>
            <a:endParaRPr lang="zh-CN" altLang="zh-CN" dirty="0"/>
          </a:p>
          <a:p>
            <a:r>
              <a:rPr lang="en-US" altLang="zh-CN" dirty="0"/>
              <a:t>5 6 5 5 6 9 5 6</a:t>
            </a:r>
            <a:endParaRPr lang="zh-CN" altLang="zh-CN" dirty="0"/>
          </a:p>
          <a:p>
            <a:r>
              <a:rPr lang="en-US" altLang="zh-CN" dirty="0"/>
              <a:t>5 5 4 7 9 3 5 5 1</a:t>
            </a:r>
            <a:endParaRPr lang="zh-CN" altLang="zh-CN" dirty="0"/>
          </a:p>
          <a:p>
            <a:r>
              <a:rPr lang="en-US" altLang="zh-CN" dirty="0"/>
              <a:t>7 5 7 9 7 4 7 3 3 1</a:t>
            </a:r>
            <a:endParaRPr lang="zh-CN" altLang="zh-CN" dirty="0"/>
          </a:p>
          <a:p>
            <a:r>
              <a:rPr lang="en-US" altLang="zh-CN" dirty="0"/>
              <a:t>4 6 4 5 5 8 8 3 2 4 3</a:t>
            </a:r>
            <a:endParaRPr lang="zh-CN" altLang="zh-CN" dirty="0"/>
          </a:p>
          <a:p>
            <a:r>
              <a:rPr lang="en-US" altLang="zh-CN" dirty="0"/>
              <a:t>1 1 3 3 1 6 6 5 5 4 4 2</a:t>
            </a:r>
            <a:endParaRPr lang="zh-CN" altLang="zh-CN" dirty="0"/>
          </a:p>
          <a:p>
            <a:r>
              <a:rPr lang="en-US" altLang="zh-CN" dirty="0"/>
              <a:t>9 9 9 2 1 9 1 9 2 9 5 7 9</a:t>
            </a:r>
            <a:endParaRPr lang="zh-CN" altLang="zh-CN" dirty="0"/>
          </a:p>
          <a:p>
            <a:r>
              <a:rPr lang="en-US" altLang="zh-CN" dirty="0"/>
              <a:t>4 3 3 7 7 9 3 6 1 3 8 8 3 </a:t>
            </a:r>
            <a:r>
              <a:rPr lang="en-US" altLang="zh-CN" dirty="0" smtClean="0"/>
              <a:t>7</a:t>
            </a:r>
            <a:endParaRPr lang="zh-CN" altLang="zh-CN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240870" y="2056092"/>
            <a:ext cx="4003538" cy="4200245"/>
          </a:xfrm>
        </p:spPr>
        <p:txBody>
          <a:bodyPr>
            <a:normAutofit fontScale="62500" lnSpcReduction="20000"/>
          </a:bodyPr>
          <a:lstStyle/>
          <a:p>
            <a:r>
              <a:rPr lang="en-US" altLang="zh-CN" dirty="0"/>
              <a:t>3 6 8 1 5 3 9 5 8 3 8 1 8 3 3</a:t>
            </a:r>
            <a:endParaRPr lang="zh-CN" altLang="zh-CN" dirty="0"/>
          </a:p>
          <a:p>
            <a:r>
              <a:rPr lang="en-US" altLang="zh-CN" dirty="0"/>
              <a:t>8 3 2 3 3 5 5 8 5 4 2 8 6 7 6 9</a:t>
            </a:r>
            <a:endParaRPr lang="zh-CN" altLang="zh-CN" dirty="0"/>
          </a:p>
          <a:p>
            <a:r>
              <a:rPr lang="en-US" altLang="zh-CN" dirty="0"/>
              <a:t>8 1 8 1 8 4 6 2 2 1 7 9 4 2 3 3 4</a:t>
            </a:r>
            <a:endParaRPr lang="zh-CN" altLang="zh-CN" dirty="0"/>
          </a:p>
          <a:p>
            <a:r>
              <a:rPr lang="en-US" altLang="zh-CN" dirty="0"/>
              <a:t>2 8 4 2 2 9 9 2 8 3 4 9 6 3 9 4 6 9</a:t>
            </a:r>
            <a:endParaRPr lang="zh-CN" altLang="zh-CN" dirty="0"/>
          </a:p>
          <a:p>
            <a:r>
              <a:rPr lang="en-US" altLang="zh-CN" dirty="0"/>
              <a:t>7 9 7 4 9 7 6 6 2 8 9 4 1 8 1 7 2 1 6</a:t>
            </a:r>
            <a:endParaRPr lang="zh-CN" altLang="zh-CN" dirty="0"/>
          </a:p>
          <a:p>
            <a:r>
              <a:rPr lang="en-US" altLang="zh-CN" dirty="0"/>
              <a:t>9 2 8 6 4 2 7 9 5 4 1 2 5 1 7 3 9 8 3 3</a:t>
            </a:r>
            <a:endParaRPr lang="zh-CN" altLang="zh-CN" dirty="0"/>
          </a:p>
          <a:p>
            <a:r>
              <a:rPr lang="en-US" altLang="zh-CN" dirty="0"/>
              <a:t>5 2 1 6 7 9 3 2 8 9 5 5 6 6 6 2 1 8 7 9 9</a:t>
            </a:r>
            <a:endParaRPr lang="zh-CN" altLang="zh-CN" dirty="0"/>
          </a:p>
          <a:p>
            <a:r>
              <a:rPr lang="en-US" altLang="zh-CN" dirty="0"/>
              <a:t>6 7 1 8 8 7 5 3 6 5 4 7 3 4 6 7 8 1 3 2 7 4</a:t>
            </a:r>
            <a:endParaRPr lang="zh-CN" altLang="zh-CN" dirty="0"/>
          </a:p>
          <a:p>
            <a:r>
              <a:rPr lang="en-US" altLang="zh-CN" dirty="0"/>
              <a:t>2 2 6 3 5 3 4 9 2 4 5 7 6 6 3 2 7 2 4 8 5 5 4</a:t>
            </a:r>
            <a:endParaRPr lang="zh-CN" altLang="zh-CN" dirty="0"/>
          </a:p>
          <a:p>
            <a:r>
              <a:rPr lang="en-US" altLang="zh-CN" dirty="0"/>
              <a:t>7 4 4 5 8 3 3 8 1 8 6 3 2 1 6 2 6 4 6 3 8 2 9 6</a:t>
            </a:r>
            <a:endParaRPr lang="zh-CN" altLang="zh-CN" dirty="0"/>
          </a:p>
          <a:p>
            <a:r>
              <a:rPr lang="en-US" altLang="zh-CN" dirty="0"/>
              <a:t>1 2 4 1 3 3 5 3 4 9 6 3 8 6 5 9 1 5 3 2 6 8 8 5 3</a:t>
            </a:r>
            <a:endParaRPr lang="zh-CN" altLang="zh-CN" dirty="0"/>
          </a:p>
          <a:p>
            <a:r>
              <a:rPr lang="en-US" altLang="zh-CN" dirty="0"/>
              <a:t>2 2 7 9 3 3 2 8 6 9 8 4 4 9 5 8 2 6 3 4 8 4 9 3 8 8</a:t>
            </a:r>
            <a:endParaRPr lang="zh-CN" altLang="zh-CN" dirty="0"/>
          </a:p>
          <a:p>
            <a:r>
              <a:rPr lang="en-US" altLang="zh-CN" dirty="0"/>
              <a:t>7 7 7 9 7 5 2 7 9 2 5 1 9 2 6 5 3 9 3 5 7 3 5 4 2 8 9</a:t>
            </a:r>
            <a:endParaRPr lang="zh-CN" altLang="zh-CN" dirty="0"/>
          </a:p>
          <a:p>
            <a:r>
              <a:rPr lang="en-US" altLang="zh-CN" dirty="0"/>
              <a:t>7 7 6 6 8 7 5 5 8 2 4 7 7 4 7 2 6 9 2 1 8 2 9 8 5 7 3 6</a:t>
            </a:r>
            <a:endParaRPr lang="zh-CN" altLang="zh-CN" dirty="0"/>
          </a:p>
          <a:p>
            <a:r>
              <a:rPr lang="en-US" altLang="zh-CN" dirty="0"/>
              <a:t>5 9 4 5 5 7 5 5 6 3 5 3 9 5 8 9 5 4 1 2 6 1 4 3 5 3 2 4 1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616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 </a:t>
            </a:r>
            <a:r>
              <a:rPr lang="zh-CN" altLang="en-US" dirty="0"/>
              <a:t>纯质数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如果一个正整数只有</a:t>
            </a:r>
            <a:r>
              <a:rPr lang="en-US" altLang="zh-CN" dirty="0"/>
              <a:t> 1 </a:t>
            </a:r>
            <a:r>
              <a:rPr lang="zh-CN" altLang="zh-CN" dirty="0"/>
              <a:t>和它本身两个约数，则称为一个质数（又称素数）</a:t>
            </a:r>
            <a:r>
              <a:rPr lang="zh-CN" altLang="zh-CN" dirty="0"/>
              <a:t>。前</a:t>
            </a:r>
            <a:r>
              <a:rPr lang="zh-CN" altLang="zh-CN" dirty="0"/>
              <a:t>几个质数是：</a:t>
            </a:r>
            <a:r>
              <a:rPr lang="en-US" altLang="zh-CN" dirty="0"/>
              <a:t>2, 3, 5, 7, 11, 13, 17, 19, 23, 29, 31, 37, ···</a:t>
            </a:r>
            <a:r>
              <a:rPr lang="zh-CN" altLang="zh-CN" dirty="0"/>
              <a:t>。如果</a:t>
            </a:r>
            <a:r>
              <a:rPr lang="zh-CN" altLang="zh-CN" dirty="0"/>
              <a:t>一个质数的所有十进制数位都是质数，我们称它为纯质数。例如：</a:t>
            </a:r>
            <a:r>
              <a:rPr lang="en-US" altLang="zh-CN" dirty="0"/>
              <a:t>2,</a:t>
            </a:r>
            <a:r>
              <a:rPr lang="en-US" altLang="zh-CN" dirty="0"/>
              <a:t> </a:t>
            </a:r>
            <a:r>
              <a:rPr lang="en-US" altLang="zh-CN" dirty="0"/>
              <a:t>3</a:t>
            </a:r>
            <a:r>
              <a:rPr lang="en-US" altLang="zh-CN" dirty="0"/>
              <a:t>, 5, 7, 23, 37 </a:t>
            </a:r>
            <a:r>
              <a:rPr lang="zh-CN" altLang="zh-CN" dirty="0"/>
              <a:t>都是纯质数，</a:t>
            </a:r>
            <a:r>
              <a:rPr lang="zh-CN" altLang="zh-CN" dirty="0" smtClean="0"/>
              <a:t>而</a:t>
            </a:r>
            <a:r>
              <a:rPr lang="en-US" altLang="zh-CN" dirty="0" smtClean="0"/>
              <a:t>11</a:t>
            </a:r>
            <a:r>
              <a:rPr lang="en-US" altLang="zh-CN" dirty="0"/>
              <a:t>, 13, 17, 19, 29, 31 </a:t>
            </a:r>
            <a:r>
              <a:rPr lang="zh-CN" altLang="zh-CN" dirty="0"/>
              <a:t>不是纯质数。当然</a:t>
            </a:r>
            <a:r>
              <a:rPr lang="en-US" altLang="zh-CN" dirty="0"/>
              <a:t> 1, 4, </a:t>
            </a:r>
            <a:r>
              <a:rPr lang="en-US" altLang="zh-CN" dirty="0"/>
              <a:t>35</a:t>
            </a:r>
            <a:r>
              <a:rPr lang="zh-CN" altLang="zh-CN" dirty="0"/>
              <a:t>也</a:t>
            </a:r>
            <a:r>
              <a:rPr lang="zh-CN" altLang="zh-CN" dirty="0"/>
              <a:t>不是纯质数。</a:t>
            </a:r>
          </a:p>
          <a:p>
            <a:r>
              <a:rPr lang="zh-CN" altLang="zh-CN" dirty="0"/>
              <a:t>请问，在</a:t>
            </a:r>
            <a:r>
              <a:rPr lang="en-US" altLang="zh-CN" dirty="0"/>
              <a:t> 1 </a:t>
            </a:r>
            <a:r>
              <a:rPr lang="zh-CN" altLang="zh-CN" dirty="0"/>
              <a:t>到</a:t>
            </a:r>
            <a:r>
              <a:rPr lang="en-US" altLang="zh-CN" dirty="0"/>
              <a:t> 20210605 </a:t>
            </a:r>
            <a:r>
              <a:rPr lang="zh-CN" altLang="zh-CN" dirty="0"/>
              <a:t>中，有多少个纯质数？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23411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2. </a:t>
            </a:r>
            <a:r>
              <a:rPr lang="zh-CN" altLang="en-US" dirty="0" smtClean="0"/>
              <a:t>卡片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小蓝有很多数字卡片，每张卡片上都是数字</a:t>
            </a:r>
            <a:r>
              <a:rPr lang="en-US" altLang="zh-CN" dirty="0"/>
              <a:t>0</a:t>
            </a:r>
            <a:r>
              <a:rPr lang="zh-CN" altLang="zh-CN" dirty="0"/>
              <a:t>到</a:t>
            </a:r>
            <a:r>
              <a:rPr lang="en-US" altLang="zh-CN" dirty="0"/>
              <a:t>9</a:t>
            </a:r>
            <a:r>
              <a:rPr lang="zh-CN" altLang="zh-CN" dirty="0" smtClean="0"/>
              <a:t>。小蓝</a:t>
            </a:r>
            <a:r>
              <a:rPr lang="zh-CN" altLang="zh-CN" dirty="0"/>
              <a:t>准备用这些卡片来拼一些数，他想从</a:t>
            </a:r>
            <a:r>
              <a:rPr lang="en-US" altLang="zh-CN" dirty="0"/>
              <a:t>1</a:t>
            </a:r>
            <a:r>
              <a:rPr lang="zh-CN" altLang="zh-CN" dirty="0"/>
              <a:t>开始拼出正整数，每拼一个，就保存起来，卡片就不能用来拼其它数</a:t>
            </a:r>
            <a:r>
              <a:rPr lang="zh-CN" altLang="zh-CN" dirty="0" smtClean="0"/>
              <a:t>了。</a:t>
            </a:r>
          </a:p>
          <a:p>
            <a:r>
              <a:rPr lang="zh-CN" altLang="zh-CN" dirty="0"/>
              <a:t>小蓝想知道自己能从</a:t>
            </a:r>
            <a:r>
              <a:rPr lang="en-US" altLang="zh-CN" dirty="0"/>
              <a:t>1</a:t>
            </a:r>
            <a:r>
              <a:rPr lang="zh-CN" altLang="zh-CN" dirty="0"/>
              <a:t>拼到多少</a:t>
            </a:r>
            <a:r>
              <a:rPr lang="zh-CN" altLang="zh-CN" dirty="0" smtClean="0"/>
              <a:t>。例如</a:t>
            </a:r>
            <a:r>
              <a:rPr lang="zh-CN" altLang="zh-CN" dirty="0"/>
              <a:t>，当小蓝有</a:t>
            </a:r>
            <a:r>
              <a:rPr lang="en-US" altLang="zh-CN" dirty="0"/>
              <a:t>30</a:t>
            </a:r>
            <a:r>
              <a:rPr lang="zh-CN" altLang="zh-CN" dirty="0"/>
              <a:t>张卡片，其中</a:t>
            </a:r>
            <a:r>
              <a:rPr lang="en-US" altLang="zh-CN" dirty="0"/>
              <a:t>0</a:t>
            </a:r>
            <a:r>
              <a:rPr lang="zh-CN" altLang="zh-CN" dirty="0"/>
              <a:t>到</a:t>
            </a:r>
            <a:r>
              <a:rPr lang="en-US" altLang="zh-CN" dirty="0"/>
              <a:t>9</a:t>
            </a:r>
            <a:r>
              <a:rPr lang="zh-CN" altLang="zh-CN" dirty="0"/>
              <a:t>各</a:t>
            </a:r>
            <a:r>
              <a:rPr lang="en-US" altLang="zh-CN" dirty="0"/>
              <a:t>3</a:t>
            </a:r>
            <a:r>
              <a:rPr lang="zh-CN" altLang="zh-CN" dirty="0"/>
              <a:t>张，则小蓝可以拼出</a:t>
            </a:r>
            <a:r>
              <a:rPr lang="en-US" altLang="zh-CN" dirty="0"/>
              <a:t>1</a:t>
            </a:r>
            <a:r>
              <a:rPr lang="zh-CN" altLang="zh-CN" dirty="0"/>
              <a:t>到</a:t>
            </a:r>
            <a:r>
              <a:rPr lang="en-US" altLang="zh-CN" dirty="0" smtClean="0"/>
              <a:t>10</a:t>
            </a:r>
            <a:r>
              <a:rPr lang="zh-CN" altLang="en-US" dirty="0" smtClean="0"/>
              <a:t>，</a:t>
            </a:r>
            <a:r>
              <a:rPr lang="zh-CN" altLang="zh-CN" dirty="0" smtClean="0"/>
              <a:t>但是</a:t>
            </a:r>
            <a:r>
              <a:rPr lang="zh-CN" altLang="zh-CN" dirty="0"/>
              <a:t>拼</a:t>
            </a:r>
            <a:r>
              <a:rPr lang="en-US" altLang="zh-CN" dirty="0"/>
              <a:t>11</a:t>
            </a:r>
            <a:r>
              <a:rPr lang="zh-CN" altLang="zh-CN" dirty="0"/>
              <a:t>时卡片</a:t>
            </a:r>
            <a:r>
              <a:rPr lang="en-US" altLang="zh-CN" dirty="0"/>
              <a:t>1</a:t>
            </a:r>
            <a:r>
              <a:rPr lang="zh-CN" altLang="zh-CN" dirty="0"/>
              <a:t>已经只有一张了，不够拼出</a:t>
            </a:r>
            <a:r>
              <a:rPr lang="en-US" altLang="zh-CN" dirty="0"/>
              <a:t>11</a:t>
            </a:r>
            <a:r>
              <a:rPr lang="zh-CN" altLang="zh-CN" dirty="0"/>
              <a:t>。</a:t>
            </a:r>
          </a:p>
          <a:p>
            <a:r>
              <a:rPr lang="zh-CN" altLang="zh-CN" dirty="0"/>
              <a:t>现在小蓝手里有</a:t>
            </a:r>
            <a:r>
              <a:rPr lang="en-US" altLang="zh-CN" dirty="0"/>
              <a:t>0</a:t>
            </a:r>
            <a:r>
              <a:rPr lang="zh-CN" altLang="zh-CN" dirty="0"/>
              <a:t>到</a:t>
            </a:r>
            <a:r>
              <a:rPr lang="en-US" altLang="zh-CN" dirty="0"/>
              <a:t>9</a:t>
            </a:r>
            <a:r>
              <a:rPr lang="zh-CN" altLang="zh-CN" dirty="0"/>
              <a:t>的卡片各</a:t>
            </a:r>
            <a:r>
              <a:rPr lang="en-US" altLang="zh-CN" dirty="0"/>
              <a:t>2021</a:t>
            </a:r>
            <a:r>
              <a:rPr lang="zh-CN" altLang="zh-CN" dirty="0"/>
              <a:t>张，共</a:t>
            </a:r>
            <a:r>
              <a:rPr lang="en-US" altLang="zh-CN" dirty="0"/>
              <a:t>20210</a:t>
            </a:r>
            <a:r>
              <a:rPr lang="zh-CN" altLang="zh-CN" dirty="0"/>
              <a:t>张，请问小蓝可以从</a:t>
            </a:r>
            <a:r>
              <a:rPr lang="en-US" altLang="zh-CN" dirty="0"/>
              <a:t>1</a:t>
            </a:r>
            <a:r>
              <a:rPr lang="zh-CN" altLang="zh-CN" dirty="0"/>
              <a:t>拼到</a:t>
            </a:r>
            <a:r>
              <a:rPr lang="zh-CN" altLang="zh-CN" dirty="0" smtClean="0"/>
              <a:t>多少</a:t>
            </a:r>
            <a:r>
              <a:rPr lang="zh-CN" altLang="en-US" dirty="0" smtClean="0"/>
              <a:t>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48201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 </a:t>
            </a:r>
            <a:r>
              <a:rPr lang="zh-CN" altLang="zh-CN" b="1" dirty="0" smtClean="0"/>
              <a:t>双</a:t>
            </a:r>
            <a:r>
              <a:rPr lang="zh-CN" altLang="zh-CN" b="1" dirty="0"/>
              <a:t>阶乘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一个正整数的双阶乘，表示不超过这个正整数且与它有相同奇偶性的所有正整数乘积</a:t>
            </a:r>
            <a:r>
              <a:rPr lang="zh-CN" altLang="zh-CN" dirty="0" smtClean="0"/>
              <a:t>。</a:t>
            </a:r>
            <a:r>
              <a:rPr lang="en-US" altLang="zh-CN" dirty="0" smtClean="0"/>
              <a:t>n </a:t>
            </a:r>
            <a:r>
              <a:rPr lang="zh-CN" altLang="zh-CN" dirty="0"/>
              <a:t>的双阶乘用</a:t>
            </a:r>
            <a:r>
              <a:rPr lang="en-US" altLang="zh-CN" dirty="0"/>
              <a:t> n!! </a:t>
            </a:r>
            <a:r>
              <a:rPr lang="zh-CN" altLang="zh-CN" dirty="0" smtClean="0"/>
              <a:t>表示。例如</a:t>
            </a:r>
            <a:r>
              <a:rPr lang="zh-CN" altLang="zh-CN" dirty="0"/>
              <a:t>：</a:t>
            </a:r>
          </a:p>
          <a:p>
            <a:r>
              <a:rPr lang="en-US" altLang="zh-CN" dirty="0" smtClean="0"/>
              <a:t>3</a:t>
            </a:r>
            <a:r>
              <a:rPr lang="en-US" altLang="zh-CN" dirty="0"/>
              <a:t>!! = 3 × 1 = 3</a:t>
            </a:r>
            <a:r>
              <a:rPr lang="zh-CN" altLang="zh-CN" dirty="0"/>
              <a:t>。</a:t>
            </a:r>
          </a:p>
          <a:p>
            <a:r>
              <a:rPr lang="en-US" altLang="zh-CN" dirty="0"/>
              <a:t>8!! = 8 × 6 × 4 × 2 = 384</a:t>
            </a:r>
            <a:r>
              <a:rPr lang="zh-CN" altLang="zh-CN" dirty="0"/>
              <a:t>。</a:t>
            </a:r>
          </a:p>
          <a:p>
            <a:r>
              <a:rPr lang="en-US" altLang="zh-CN" dirty="0"/>
              <a:t>11!! = 11 × 9 × 7 × 5 × 3 × 1 = 10395</a:t>
            </a:r>
            <a:r>
              <a:rPr lang="zh-CN" altLang="zh-CN" dirty="0"/>
              <a:t>。</a:t>
            </a:r>
          </a:p>
          <a:p>
            <a:r>
              <a:rPr lang="zh-CN" altLang="zh-CN" dirty="0"/>
              <a:t>请问，</a:t>
            </a:r>
            <a:r>
              <a:rPr lang="en-US" altLang="zh-CN" dirty="0"/>
              <a:t>2021!! </a:t>
            </a:r>
            <a:r>
              <a:rPr lang="zh-CN" altLang="zh-CN" dirty="0"/>
              <a:t>的最后</a:t>
            </a:r>
            <a:r>
              <a:rPr lang="en-US" altLang="zh-CN" dirty="0"/>
              <a:t> 5 </a:t>
            </a:r>
            <a:r>
              <a:rPr lang="zh-CN" altLang="zh-CN" dirty="0"/>
              <a:t>位（这里指十进制位）是多少？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7117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4. </a:t>
            </a:r>
            <a:r>
              <a:rPr lang="zh-CN" altLang="en-US" dirty="0" smtClean="0"/>
              <a:t>母牛的故事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有一头母牛，它每年年初生一头小母牛。每头小母牛从第四个年头开始，每年年初也生一头小母牛。请编程用递归实现在第</a:t>
            </a:r>
            <a:r>
              <a:rPr lang="en-US" altLang="zh-CN" dirty="0"/>
              <a:t>21</a:t>
            </a:r>
            <a:r>
              <a:rPr lang="zh-CN" altLang="zh-CN" dirty="0"/>
              <a:t>年的时候，共有多少头母牛？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33495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5. </a:t>
            </a:r>
            <a:r>
              <a:rPr lang="zh-CN" altLang="en-US" dirty="0" smtClean="0"/>
              <a:t>打印沙漏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zh-CN" dirty="0"/>
              <a:t>要求你写个程序把给定的符号打印成沙漏的形状。例如给定17个“*”，要求按下列格式</a:t>
            </a:r>
            <a:r>
              <a:rPr lang="zh-CN" altLang="zh-CN" dirty="0" smtClean="0"/>
              <a:t>打印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zh-CN" dirty="0"/>
          </a:p>
          <a:p>
            <a:r>
              <a:rPr lang="zh-CN" altLang="zh-CN" dirty="0"/>
              <a:t>所谓“沙漏形状”，是指每行输出奇数个符号；各行符号中心对齐；相邻两行符号数差2；符号数先从大到小顺序递减到1，再从小到大顺序递增；首尾符号数相等。</a:t>
            </a:r>
          </a:p>
          <a:p>
            <a:r>
              <a:rPr lang="zh-CN" altLang="zh-CN" dirty="0"/>
              <a:t>给定任意N个符号，不一定能正好组成一个沙漏。要求打印出的沙漏能用掉尽可能多的符号。</a:t>
            </a:r>
            <a:endParaRPr lang="zh-CN" altLang="en-US" dirty="0"/>
          </a:p>
        </p:txBody>
      </p:sp>
      <p:pic>
        <p:nvPicPr>
          <p:cNvPr id="4" name="图片 3"/>
          <p:cNvPicPr/>
          <p:nvPr/>
        </p:nvPicPr>
        <p:blipFill>
          <a:blip r:embed="rId2"/>
          <a:stretch>
            <a:fillRect/>
          </a:stretch>
        </p:blipFill>
        <p:spPr>
          <a:xfrm>
            <a:off x="1979712" y="2852936"/>
            <a:ext cx="2016224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77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484" y="476673"/>
            <a:ext cx="6709906" cy="5771728"/>
          </a:xfrm>
        </p:spPr>
        <p:txBody>
          <a:bodyPr>
            <a:normAutofit/>
          </a:bodyPr>
          <a:lstStyle/>
          <a:p>
            <a:r>
              <a:rPr lang="zh-CN" altLang="zh-CN" b="1" dirty="0"/>
              <a:t>输入格式:</a:t>
            </a:r>
            <a:endParaRPr lang="zh-CN" altLang="zh-CN" dirty="0"/>
          </a:p>
          <a:p>
            <a:r>
              <a:rPr lang="zh-CN" altLang="zh-CN" dirty="0"/>
              <a:t>输入在一行给出1个正整数N（≤1000）和一个符号，中间以空格分隔。</a:t>
            </a:r>
          </a:p>
          <a:p>
            <a:r>
              <a:rPr lang="zh-CN" altLang="zh-CN" b="1" dirty="0"/>
              <a:t>输出格式:</a:t>
            </a:r>
            <a:endParaRPr lang="zh-CN" altLang="zh-CN" dirty="0"/>
          </a:p>
          <a:p>
            <a:r>
              <a:rPr lang="zh-CN" altLang="zh-CN" dirty="0"/>
              <a:t>首先打印出由给定符号组成的最大的沙漏形状，最后在一行中输出剩下没用掉的符号数。</a:t>
            </a:r>
          </a:p>
          <a:p>
            <a:r>
              <a:rPr lang="zh-CN" altLang="zh-CN" b="1" dirty="0"/>
              <a:t>输入样例:</a:t>
            </a:r>
            <a:endParaRPr lang="zh-CN" altLang="zh-CN" dirty="0"/>
          </a:p>
          <a:p>
            <a:r>
              <a:rPr lang="zh-CN" altLang="zh-CN" dirty="0"/>
              <a:t>19 *</a:t>
            </a:r>
          </a:p>
          <a:p>
            <a:r>
              <a:rPr lang="zh-CN" altLang="zh-CN" b="1" dirty="0"/>
              <a:t>输出样例:</a:t>
            </a:r>
            <a:endParaRPr lang="zh-CN" altLang="zh-CN" dirty="0"/>
          </a:p>
          <a:p>
            <a:r>
              <a:rPr lang="zh-CN" altLang="zh-CN" dirty="0"/>
              <a:t>*****</a:t>
            </a:r>
          </a:p>
          <a:p>
            <a:r>
              <a:rPr lang="zh-CN" altLang="zh-CN" dirty="0"/>
              <a:t> ***</a:t>
            </a:r>
          </a:p>
          <a:p>
            <a:r>
              <a:rPr lang="zh-CN" altLang="zh-CN" dirty="0"/>
              <a:t>  *</a:t>
            </a:r>
          </a:p>
          <a:p>
            <a:r>
              <a:rPr lang="zh-CN" altLang="zh-CN" dirty="0"/>
              <a:t> ***</a:t>
            </a:r>
          </a:p>
          <a:p>
            <a:r>
              <a:rPr lang="zh-CN" altLang="zh-CN" dirty="0"/>
              <a:t>*****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14630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6. </a:t>
            </a:r>
            <a:r>
              <a:rPr lang="zh-CN" altLang="zh-CN" b="1" dirty="0" smtClean="0"/>
              <a:t>承</a:t>
            </a:r>
            <a:r>
              <a:rPr lang="zh-CN" altLang="zh-CN" b="1" dirty="0"/>
              <a:t>压计算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X</a:t>
            </a:r>
            <a:r>
              <a:rPr lang="zh-CN" altLang="zh-CN" dirty="0"/>
              <a:t>星球的高科技实验室中整齐地堆放着某批珍贵金属原料，每块金属原料的外形、尺寸完全一致，但重量不同</a:t>
            </a:r>
            <a:r>
              <a:rPr lang="zh-CN" altLang="zh-CN" dirty="0" smtClean="0"/>
              <a:t>。金属材料</a:t>
            </a:r>
            <a:r>
              <a:rPr lang="zh-CN" altLang="zh-CN" dirty="0"/>
              <a:t>被严格地堆放成金字</a:t>
            </a:r>
            <a:r>
              <a:rPr lang="zh-CN" altLang="zh-CN" dirty="0" smtClean="0"/>
              <a:t>塔形</a:t>
            </a:r>
            <a:r>
              <a:rPr lang="zh-CN" altLang="en-US" dirty="0" smtClean="0"/>
              <a:t>，</a:t>
            </a:r>
            <a:r>
              <a:rPr lang="zh-CN" altLang="zh-CN" b="1" dirty="0" smtClean="0"/>
              <a:t>如下</a:t>
            </a:r>
            <a:r>
              <a:rPr lang="zh-CN" altLang="zh-CN" b="1" dirty="0"/>
              <a:t>图所示</a:t>
            </a:r>
            <a:r>
              <a:rPr lang="zh-CN" altLang="zh-CN" dirty="0"/>
              <a:t>，其中的数字代表金属块的重量（计量单位较大）。</a:t>
            </a:r>
          </a:p>
          <a:p>
            <a:r>
              <a:rPr lang="zh-CN" altLang="zh-CN" dirty="0"/>
              <a:t>最下一层的</a:t>
            </a:r>
            <a:r>
              <a:rPr lang="en-US" altLang="zh-CN" dirty="0"/>
              <a:t>X</a:t>
            </a:r>
            <a:r>
              <a:rPr lang="zh-CN" altLang="zh-CN" dirty="0"/>
              <a:t>代表</a:t>
            </a:r>
            <a:r>
              <a:rPr lang="en-US" altLang="zh-CN" dirty="0"/>
              <a:t>30</a:t>
            </a:r>
            <a:r>
              <a:rPr lang="zh-CN" altLang="zh-CN" dirty="0"/>
              <a:t>台极高精度的电子秤， 假设每块原料的重量都十分精确地平均落在下方的两个金属块上。</a:t>
            </a:r>
          </a:p>
          <a:p>
            <a:r>
              <a:rPr lang="zh-CN" altLang="zh-CN" dirty="0"/>
              <a:t>最后，所有的金属块的重量都严格精确地平分落在最底层的电子秤上，电子秤的计量单位很小，所以显示的数字很大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zh-CN" altLang="zh-CN" dirty="0"/>
              <a:t>工作人员发现，其中读数最小的电子秤的示数为：</a:t>
            </a:r>
            <a:r>
              <a:rPr lang="en-US" altLang="zh-CN" dirty="0" smtClean="0"/>
              <a:t>2086458231</a:t>
            </a:r>
            <a:endParaRPr lang="zh-CN" altLang="zh-CN" dirty="0"/>
          </a:p>
          <a:p>
            <a:r>
              <a:rPr lang="zh-CN" altLang="zh-CN" dirty="0"/>
              <a:t>请你推算出：读数最大的电子秤的示数为多少？ </a:t>
            </a:r>
          </a:p>
          <a:p>
            <a:r>
              <a:rPr lang="zh-CN" altLang="zh-CN" dirty="0"/>
              <a:t>注意：需要提交的是一个整数，不要填写任何多余的内容。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41505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/>
          <p:nvPr/>
        </p:nvPicPr>
        <p:blipFill>
          <a:blip r:embed="rId2"/>
          <a:stretch>
            <a:fillRect/>
          </a:stretch>
        </p:blipFill>
        <p:spPr>
          <a:xfrm>
            <a:off x="2491740" y="666750"/>
            <a:ext cx="4160520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475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离子">
  <a:themeElements>
    <a:clrScheme name="离子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离子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离子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1229</Words>
  <Application>Microsoft Office PowerPoint</Application>
  <PresentationFormat>全屏显示(4:3)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离子</vt:lpstr>
      <vt:lpstr>程序语言课程设计 附加题(蓝桥杯)</vt:lpstr>
      <vt:lpstr>1. 纯质数</vt:lpstr>
      <vt:lpstr>2. 卡片</vt:lpstr>
      <vt:lpstr>3. 双阶乘</vt:lpstr>
      <vt:lpstr>4. 母牛的故事</vt:lpstr>
      <vt:lpstr>5. 打印沙漏</vt:lpstr>
      <vt:lpstr>PowerPoint 演示文稿</vt:lpstr>
      <vt:lpstr>6. 承压计算</vt:lpstr>
      <vt:lpstr>PowerPoint 演示文稿</vt:lpstr>
      <vt:lpstr> 图片上的数据如下所示(可复制供输入使用)：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程序语言课程设计 附加题(蓝桥杯)</dc:title>
  <dc:creator>Administrator</dc:creator>
  <cp:lastModifiedBy>Administrator</cp:lastModifiedBy>
  <cp:revision>2</cp:revision>
  <dcterms:created xsi:type="dcterms:W3CDTF">2021-06-22T08:53:41Z</dcterms:created>
  <dcterms:modified xsi:type="dcterms:W3CDTF">2021-06-22T09:47:55Z</dcterms:modified>
</cp:coreProperties>
</file>